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5" r:id="rId4"/>
    <p:sldId id="258" r:id="rId5"/>
    <p:sldId id="264" r:id="rId6"/>
    <p:sldId id="261" r:id="rId7"/>
    <p:sldId id="259" r:id="rId8"/>
    <p:sldId id="265" r:id="rId9"/>
    <p:sldId id="262" r:id="rId10"/>
    <p:sldId id="266" r:id="rId11"/>
    <p:sldId id="286" r:id="rId12"/>
    <p:sldId id="287" r:id="rId13"/>
    <p:sldId id="26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4" r:id="rId25"/>
    <p:sldId id="277" r:id="rId26"/>
    <p:sldId id="278" r:id="rId27"/>
    <p:sldId id="279" r:id="rId28"/>
    <p:sldId id="280" r:id="rId29"/>
    <p:sldId id="281" r:id="rId30"/>
    <p:sldId id="290" r:id="rId31"/>
    <p:sldId id="282" r:id="rId32"/>
    <p:sldId id="289" r:id="rId33"/>
    <p:sldId id="28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0" d="100"/>
          <a:sy n="60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 userDrawn="1"/>
        </p:nvSpPr>
        <p:spPr>
          <a:xfrm rot="7922373" flipH="1">
            <a:off x="662782" y="6009481"/>
            <a:ext cx="514350" cy="668337"/>
          </a:xfrm>
          <a:prstGeom prst="parallelogram">
            <a:avLst>
              <a:gd name="adj" fmla="val 420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 userDrawn="1"/>
        </p:nvSpPr>
        <p:spPr>
          <a:xfrm>
            <a:off x="142875" y="5929313"/>
            <a:ext cx="214313" cy="2143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2" descr="0037143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0"/>
            <a:ext cx="21431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Капля 6"/>
          <p:cNvSpPr/>
          <p:nvPr userDrawn="1"/>
        </p:nvSpPr>
        <p:spPr>
          <a:xfrm flipH="1" flipV="1">
            <a:off x="1571604" y="214290"/>
            <a:ext cx="7000924" cy="5214998"/>
          </a:xfrm>
          <a:prstGeom prst="teardrop">
            <a:avLst>
              <a:gd name="adj" fmla="val 99058"/>
            </a:avLst>
          </a:prstGeom>
          <a:solidFill>
            <a:srgbClr val="AFEAFF">
              <a:alpha val="6666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14" descr="0_88ac3_cf0015e2_X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887376">
            <a:off x="7239000" y="430213"/>
            <a:ext cx="15478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5" descr="81951132_large_1af4a84625dc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651989">
            <a:off x="6286500" y="521493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571612"/>
            <a:ext cx="6143668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886200"/>
            <a:ext cx="5986482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5E9EFF">
                <a:alpha val="7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42844" y="142852"/>
            <a:ext cx="8786874" cy="657229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6" descr="Grass_texture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0563" y="5576888"/>
            <a:ext cx="464343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7" descr="Grass_textur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572125"/>
            <a:ext cx="464343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C2AE19-5A82-4382-9FEA-96825D5C3549}" type="datetimeFigureOut">
              <a:rPr lang="ru-RU"/>
              <a:pPr>
                <a:defRPr/>
              </a:pPr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8EBBB3-2D02-4771-BA4B-4317744A3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5" name="Рисунок 9" descr="0_88ac3_cf0015e2_XL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1877580">
            <a:off x="415925" y="5927725"/>
            <a:ext cx="10715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835150" y="1196975"/>
            <a:ext cx="6192838" cy="2663825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effectLst/>
                <a:cs typeface="Times New Roman" pitchFamily="18" charset="0"/>
              </a:rPr>
              <a:t>Проект развивающей предметно – пространственной среды по теме  :</a:t>
            </a:r>
            <a:br>
              <a:rPr lang="ru-RU" sz="3600" b="1" i="1" dirty="0" smtClean="0">
                <a:effectLst/>
                <a:cs typeface="Times New Roman" pitchFamily="18" charset="0"/>
              </a:rPr>
            </a:br>
            <a:r>
              <a:rPr lang="ru-RU" sz="3600" b="1" i="1" dirty="0" smtClean="0">
                <a:effectLst/>
                <a:cs typeface="Times New Roman" pitchFamily="18" charset="0"/>
              </a:rPr>
              <a:t>«Пришла весна красная!»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3789363"/>
            <a:ext cx="8786812" cy="771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3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40187" cy="351731"/>
          </a:xfrm>
        </p:spPr>
        <p:txBody>
          <a:bodyPr/>
          <a:lstStyle/>
          <a:p>
            <a:pPr algn="ctr"/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Оборудование :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2"/>
          </p:nvPr>
        </p:nvSpPr>
        <p:spPr>
          <a:xfrm>
            <a:off x="539552" y="1700808"/>
            <a:ext cx="4040188" cy="3951288"/>
          </a:xfrm>
        </p:spPr>
        <p:txBody>
          <a:bodyPr/>
          <a:lstStyle/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Игровые модули;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Подиумы передвижные;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Ковер;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Подставки;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Ширма.</a:t>
            </a:r>
          </a:p>
          <a:p>
            <a:pPr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052736"/>
            <a:ext cx="4041775" cy="423739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Материал :</a:t>
            </a:r>
          </a:p>
        </p:txBody>
      </p:sp>
      <p:sp>
        <p:nvSpPr>
          <p:cNvPr id="22533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1556792"/>
            <a:ext cx="4041775" cy="4392488"/>
          </a:xfrm>
        </p:spPr>
        <p:txBody>
          <a:bodyPr/>
          <a:lstStyle/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Строительный материал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металлический конструктор, деревянный, пластиковый);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Конструкторы напольные, плоскостные, мелкие, крупные , средние;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Бумага;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Природный и бросовый материал;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Алгоритмы выполнения постройки;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Фотосхемы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Неоформленный игровой  материал( картонные коробки большие, спичечные коробки, крышки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22534" name="Picture 6" descr="E:\Даша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2750942" cy="391075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>Наполнение центра: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Центр уединения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«Посидим в тишине…»</a:t>
            </a:r>
          </a:p>
        </p:txBody>
      </p:sp>
      <p:sp>
        <p:nvSpPr>
          <p:cNvPr id="23555" name="Текс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Знаки центра:</a:t>
            </a:r>
          </a:p>
        </p:txBody>
      </p:sp>
      <p:pic>
        <p:nvPicPr>
          <p:cNvPr id="23556" name="Picture 4" descr="E:\Даша\Переделанные картинки для презентации\динамик 1 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645024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2060848"/>
            <a:ext cx="2592288" cy="2472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</p:txBody>
      </p:sp>
      <p:pic>
        <p:nvPicPr>
          <p:cNvPr id="23558" name="Picture 6" descr="E:\Даша\Переделанные картинки для презентации\d6aa0c6c78e5 (1).png"/>
          <p:cNvPicPr>
            <a:picLocks noChangeAspect="1" noChangeArrowheads="1"/>
          </p:cNvPicPr>
          <p:nvPr/>
        </p:nvPicPr>
        <p:blipFill>
          <a:blip r:embed="rId3" cstate="print"/>
          <a:srcRect l="23531" t="72203" r="60936" b="14704"/>
          <a:stretch>
            <a:fillRect/>
          </a:stretch>
        </p:blipFill>
        <p:spPr bwMode="auto">
          <a:xfrm flipH="1">
            <a:off x="6660232" y="3645024"/>
            <a:ext cx="2664296" cy="2996249"/>
          </a:xfrm>
          <a:prstGeom prst="rect">
            <a:avLst/>
          </a:prstGeom>
          <a:noFill/>
        </p:spPr>
      </p:pic>
      <p:pic>
        <p:nvPicPr>
          <p:cNvPr id="23559" name="Picture 7" descr="E:\Даша\Переделанные картинки для презентации\5ee0703a45d5.png"/>
          <p:cNvPicPr>
            <a:picLocks noChangeAspect="1" noChangeArrowheads="1"/>
          </p:cNvPicPr>
          <p:nvPr/>
        </p:nvPicPr>
        <p:blipFill>
          <a:blip r:embed="rId4" cstate="print"/>
          <a:srcRect l="80818" t="71000" b="16400"/>
          <a:stretch>
            <a:fillRect/>
          </a:stretch>
        </p:blipFill>
        <p:spPr bwMode="auto">
          <a:xfrm rot="3042949">
            <a:off x="797058" y="1956840"/>
            <a:ext cx="3040866" cy="2664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Оборудование</a:t>
            </a:r>
          </a:p>
        </p:txBody>
      </p:sp>
      <p:sp>
        <p:nvSpPr>
          <p:cNvPr id="24579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4040188" cy="395128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Потолочный карниз;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Балдахин;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Коврик овальной формы с высоким ворсом;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Светильники точечные;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Кресло – мешок;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плеер, наушники;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49574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 smtClean="0">
                <a:latin typeface="Comic Sans MS" pitchFamily="66" charset="0"/>
              </a:rPr>
              <a:t>Материал</a:t>
            </a:r>
            <a:r>
              <a:rPr lang="ru-RU" sz="3200" dirty="0" smtClean="0"/>
              <a:t> </a:t>
            </a:r>
          </a:p>
        </p:txBody>
      </p:sp>
      <p:sp>
        <p:nvSpPr>
          <p:cNvPr id="24581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340768"/>
            <a:ext cx="4041775" cy="395128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Подушки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Антистресс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Мягкие игрушки;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Плед;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Фотоальбом;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Альбомы для рассматривания по теме «Весна»;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Раскраски, фломастеры, трафареты;.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Релаксационная музыка,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аудиосказки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 голоса природы и т.д.)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Сменяемый декоративный материал( подснежники, травка, птички и т.д.)</a:t>
            </a:r>
          </a:p>
          <a:p>
            <a:pPr>
              <a:buFont typeface="Arial" charset="0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>Наполнение центра: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51189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Познавательное развитие.</a:t>
            </a:r>
            <a:br>
              <a:rPr lang="ru-RU" sz="32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Опытно - экспериментальный центр </a:t>
            </a:r>
            <a:br>
              <a:rPr lang="ru-RU" sz="32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«Лаборатория </a:t>
            </a:r>
            <a:r>
              <a:rPr lang="ru-RU" sz="3200" dirty="0" err="1" smtClean="0">
                <a:latin typeface="Comic Sans MS" pitchFamily="66" charset="0"/>
                <a:cs typeface="Times New Roman" pitchFamily="18" charset="0"/>
              </a:rPr>
              <a:t>Знайки</a:t>
            </a: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»</a:t>
            </a: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endParaRPr lang="ru-RU" sz="3600" b="1" dirty="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5603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/>
              <a:t>Правила:</a:t>
            </a:r>
          </a:p>
        </p:txBody>
      </p:sp>
      <p:sp>
        <p:nvSpPr>
          <p:cNvPr id="25604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Используй  схему;</a:t>
            </a:r>
          </a:p>
          <a:p>
            <a:pPr eaLnBrk="1" hangingPunct="1"/>
            <a:r>
              <a:rPr lang="ru-RU" dirty="0" smtClean="0"/>
              <a:t>Соблюдай правила безопасного поведения</a:t>
            </a:r>
          </a:p>
          <a:p>
            <a:pPr eaLnBrk="1" hangingPunct="1"/>
            <a:r>
              <a:rPr lang="ru-RU" dirty="0" smtClean="0"/>
              <a:t>Бережно обращайся с оборудованием</a:t>
            </a:r>
          </a:p>
          <a:p>
            <a:pPr eaLnBrk="1" hangingPunct="1"/>
            <a:r>
              <a:rPr lang="ru-RU" dirty="0" smtClean="0"/>
              <a:t>Наведи порядок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2560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mtClean="0"/>
              <a:t>Знаки и символы: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916832"/>
            <a:ext cx="19442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 cstate="print"/>
          <a:srcRect t="33826" b="20742"/>
          <a:stretch>
            <a:fillRect/>
          </a:stretch>
        </p:blipFill>
        <p:spPr bwMode="auto">
          <a:xfrm>
            <a:off x="5292080" y="3645024"/>
            <a:ext cx="29550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97152"/>
            <a:ext cx="1052289" cy="105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 descr="E:\Даша\Переделанные картинки для презентации\восклицательный зна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97152"/>
            <a:ext cx="1034058" cy="1034058"/>
          </a:xfrm>
          <a:prstGeom prst="rect">
            <a:avLst/>
          </a:prstGeom>
          <a:noFill/>
        </p:spPr>
      </p:pic>
      <p:pic>
        <p:nvPicPr>
          <p:cNvPr id="25610" name="Picture 10" descr="E:\Даша\Переделанные картинки для презентации\Пробирки в лабораторию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132856"/>
            <a:ext cx="1813769" cy="1402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Текст 3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2808312" cy="495747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Оборудование: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2"/>
          </p:nvPr>
        </p:nvSpPr>
        <p:spPr>
          <a:xfrm>
            <a:off x="251520" y="1412776"/>
            <a:ext cx="3024336" cy="395128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Стол с выдвижными ящиками;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Стулья;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Тумбы для  экспериментирования с водой и песком;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Подставка для растений;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Растения;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Календарь природы и погоды;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Лейки;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Опрыскиватели;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Паспорта растений;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Передвижная тумба.</a:t>
            </a: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908720"/>
            <a:ext cx="4032448" cy="495746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Материалы:</a:t>
            </a:r>
          </a:p>
        </p:txBody>
      </p:sp>
      <p:sp>
        <p:nvSpPr>
          <p:cNvPr id="26629" name="Содержимое 5"/>
          <p:cNvSpPr>
            <a:spLocks noGrp="1"/>
          </p:cNvSpPr>
          <p:nvPr>
            <p:ph sz="quarter" idx="4"/>
          </p:nvPr>
        </p:nvSpPr>
        <p:spPr>
          <a:xfrm>
            <a:off x="3131840" y="1340768"/>
            <a:ext cx="5625951" cy="3951288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Наборы для опытов с воздухом, с водой, со светом, с магнитами, с песком;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Картотеки опытов и экспериментов в весенний период;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Коллекции различных материалов( грунт, мох и т.д.) ;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Песочные , механические часы;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Лупы, увеличительные стекла;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Измерительные приборы (весы, безмен, линейки, сантиметр, рулетка и др.);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Пробирки, сосуды, формы;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Неструктурированные материалы (песок, вода, опилки, стружка, пенопласт и др.)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Магниты;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Микроскоп;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Пинцет;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Фартуки, нарукавники, шапочки, защитные перчатки, защитные очки;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Дневники наблюдения;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Схемы, таблицы;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Резиновые груши различного объема, пипетки;</a:t>
            </a:r>
          </a:p>
          <a:p>
            <a:pPr eaLnBrk="1" hangingPunct="1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>Наполнение центра: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pPr eaLnBrk="1" hangingPunct="1"/>
            <a:r>
              <a:rPr lang="ru-RU" dirty="0" err="1" smtClean="0">
                <a:latin typeface="Comic Sans MS" pitchFamily="66" charset="0"/>
              </a:rPr>
              <a:t>Логико</a:t>
            </a:r>
            <a:r>
              <a:rPr lang="ru-RU" dirty="0" smtClean="0">
                <a:latin typeface="Comic Sans MS" pitchFamily="66" charset="0"/>
              </a:rPr>
              <a:t>- математический центр «Веселый счет»</a:t>
            </a:r>
          </a:p>
        </p:txBody>
      </p:sp>
      <p:sp>
        <p:nvSpPr>
          <p:cNvPr id="27651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Правила:</a:t>
            </a:r>
          </a:p>
        </p:txBody>
      </p:sp>
      <p:sp>
        <p:nvSpPr>
          <p:cNvPr id="27652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Подумай!</a:t>
            </a:r>
          </a:p>
          <a:p>
            <a:r>
              <a:rPr lang="ru-RU" dirty="0" smtClean="0"/>
              <a:t>Используй образец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Работай в паре.</a:t>
            </a:r>
          </a:p>
          <a:p>
            <a:r>
              <a:rPr lang="ru-RU" dirty="0" smtClean="0"/>
              <a:t>Договаривайся.</a:t>
            </a:r>
          </a:p>
          <a:p>
            <a:r>
              <a:rPr lang="ru-RU" dirty="0" smtClean="0"/>
              <a:t>Наведи порядок.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7653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Знаки и символы: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077072"/>
            <a:ext cx="165618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5796136" y="2276872"/>
            <a:ext cx="1800200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2+2=4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29309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7" name="Picture 9" descr="E:\Даша\204-1.jpg"/>
          <p:cNvPicPr>
            <a:picLocks noChangeAspect="1" noChangeArrowheads="1"/>
          </p:cNvPicPr>
          <p:nvPr/>
        </p:nvPicPr>
        <p:blipFill>
          <a:blip r:embed="rId3" cstate="print"/>
          <a:srcRect l="9613" r="13487"/>
          <a:stretch>
            <a:fillRect/>
          </a:stretch>
        </p:blipFill>
        <p:spPr bwMode="auto">
          <a:xfrm>
            <a:off x="6084168" y="4293096"/>
            <a:ext cx="1152128" cy="1184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10952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>Наполнение центра:</a:t>
            </a:r>
          </a:p>
        </p:txBody>
      </p:sp>
      <p:sp>
        <p:nvSpPr>
          <p:cNvPr id="28675" name="Текст 3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3600400" cy="474067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Оборудование:</a:t>
            </a:r>
          </a:p>
        </p:txBody>
      </p:sp>
      <p:sp>
        <p:nvSpPr>
          <p:cNvPr id="28676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3744416" cy="3951288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Напольная тумба;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Столы, стулья;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ИКТ(игровые обучающие планшеты); 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Магнитная доска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Развивающие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логико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 </a:t>
            </a:r>
          </a:p>
          <a:p>
            <a:pPr eaLnBrk="1" hangingPunct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математические коврики;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Наборное полотно.</a:t>
            </a:r>
          </a:p>
          <a:p>
            <a:pPr eaLnBrk="1" hangingPunct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Текст 4"/>
          <p:cNvSpPr>
            <a:spLocks noGrp="1"/>
          </p:cNvSpPr>
          <p:nvPr>
            <p:ph type="body" sz="quarter" idx="3"/>
          </p:nvPr>
        </p:nvSpPr>
        <p:spPr>
          <a:xfrm>
            <a:off x="4139952" y="1052736"/>
            <a:ext cx="4545831" cy="474067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Материалы:</a:t>
            </a:r>
          </a:p>
        </p:txBody>
      </p:sp>
      <p:sp>
        <p:nvSpPr>
          <p:cNvPr id="28678" name="Содержимое 5"/>
          <p:cNvSpPr>
            <a:spLocks noGrp="1"/>
          </p:cNvSpPr>
          <p:nvPr>
            <p:ph sz="quarter" idx="4"/>
          </p:nvPr>
        </p:nvSpPr>
        <p:spPr>
          <a:xfrm>
            <a:off x="4139952" y="1556792"/>
            <a:ext cx="4752528" cy="4824536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Образно- символический материал</a:t>
            </a:r>
          </a:p>
          <a:p>
            <a:pPr eaLnBrk="1" hangingPunct="1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(головоломки, лабиринты, ребусы, кроссворды, шарады);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Объекты для исследования в действии (блоки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палочки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Кьюизенера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Домино, шашки, шахматы;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Развивающие игры с математическим содержанием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соты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Кайе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Колумбово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яйцо и т.д.)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Схемы, таблицы;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Рабочие тетради;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Дидактические игры на временные представления («Части суток», «Дни недели» и др.)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Линейки, трафареты по теме»Весна», сюжетные.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E:\Даша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75656" y="4077072"/>
            <a:ext cx="2306195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pPr eaLnBrk="1" hangingPunct="1"/>
            <a:r>
              <a:rPr lang="ru-RU" sz="4000" dirty="0" err="1" smtClean="0">
                <a:latin typeface="Comic Sans MS" pitchFamily="66" charset="0"/>
              </a:rPr>
              <a:t>Туристско</a:t>
            </a:r>
            <a:r>
              <a:rPr lang="ru-RU" sz="4000" dirty="0" smtClean="0">
                <a:latin typeface="Comic Sans MS" pitchFamily="66" charset="0"/>
              </a:rPr>
              <a:t> - </a:t>
            </a:r>
            <a:r>
              <a:rPr lang="ru-RU" sz="4000" dirty="0" err="1" smtClean="0">
                <a:latin typeface="Comic Sans MS" pitchFamily="66" charset="0"/>
              </a:rPr>
              <a:t>краеведческийцентр</a:t>
            </a:r>
            <a:r>
              <a:rPr lang="ru-RU" sz="4000" dirty="0" smtClean="0">
                <a:latin typeface="Comic Sans MS" pitchFamily="66" charset="0"/>
              </a:rPr>
              <a:t> «Познаем мир»</a:t>
            </a:r>
          </a:p>
        </p:txBody>
      </p:sp>
      <p:sp>
        <p:nvSpPr>
          <p:cNvPr id="29699" name="Текст 3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4040188" cy="402059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Правила:</a:t>
            </a:r>
          </a:p>
        </p:txBody>
      </p:sp>
      <p:sp>
        <p:nvSpPr>
          <p:cNvPr id="29700" name="Содержимое 4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40188" cy="3951288"/>
          </a:xfrm>
        </p:spPr>
        <p:txBody>
          <a:bodyPr/>
          <a:lstStyle/>
          <a:p>
            <a:r>
              <a:rPr lang="ru-RU" dirty="0" smtClean="0"/>
              <a:t>Договаривайся</a:t>
            </a:r>
          </a:p>
          <a:p>
            <a:r>
              <a:rPr lang="ru-RU" dirty="0" smtClean="0"/>
              <a:t>Выбирай</a:t>
            </a:r>
          </a:p>
          <a:p>
            <a:r>
              <a:rPr lang="ru-RU" dirty="0" smtClean="0"/>
              <a:t>Узнал  - расскажи другу</a:t>
            </a:r>
          </a:p>
          <a:p>
            <a:r>
              <a:rPr lang="ru-RU" dirty="0" smtClean="0"/>
              <a:t>Наведи порядок</a:t>
            </a:r>
          </a:p>
          <a:p>
            <a:endParaRPr lang="ru-RU" dirty="0" smtClean="0"/>
          </a:p>
        </p:txBody>
      </p:sp>
      <p:sp>
        <p:nvSpPr>
          <p:cNvPr id="29701" name="Текст 5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4041775" cy="402059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Знаки и символы: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4077072"/>
            <a:ext cx="165618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145743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5" name="Picture 9" descr="E:\Даша\Переделанные картинки для презентации\5ee0703a45d5.png"/>
          <p:cNvPicPr>
            <a:picLocks noChangeAspect="1" noChangeArrowheads="1"/>
          </p:cNvPicPr>
          <p:nvPr/>
        </p:nvPicPr>
        <p:blipFill>
          <a:blip r:embed="rId3" cstate="print"/>
          <a:srcRect r="85020" b="86749"/>
          <a:stretch>
            <a:fillRect/>
          </a:stretch>
        </p:blipFill>
        <p:spPr bwMode="auto">
          <a:xfrm>
            <a:off x="-1" y="3861048"/>
            <a:ext cx="2379729" cy="2808312"/>
          </a:xfrm>
          <a:prstGeom prst="rect">
            <a:avLst/>
          </a:prstGeom>
          <a:noFill/>
        </p:spPr>
      </p:pic>
      <p:pic>
        <p:nvPicPr>
          <p:cNvPr id="29706" name="Picture 10" descr="E:\Даша\Переделанные картинки для презентации\в туристско краеведческий це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060848"/>
            <a:ext cx="1763415" cy="1761667"/>
          </a:xfrm>
          <a:prstGeom prst="rect">
            <a:avLst/>
          </a:prstGeom>
          <a:noFill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29309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>Наполнение центра:</a:t>
            </a:r>
          </a:p>
        </p:txBody>
      </p:sp>
      <p:sp>
        <p:nvSpPr>
          <p:cNvPr id="30723" name="Текст 3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3095575" cy="43180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Оборудование:</a:t>
            </a:r>
          </a:p>
        </p:txBody>
      </p:sp>
      <p:sp>
        <p:nvSpPr>
          <p:cNvPr id="30724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3095575" cy="3960018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Передвижные этажерки.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Напольные тумбы;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Игровой маркер «Палатка» и т.д.;</a:t>
            </a: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052736"/>
            <a:ext cx="4041775" cy="503238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Материал:</a:t>
            </a:r>
          </a:p>
        </p:txBody>
      </p:sp>
      <p:sp>
        <p:nvSpPr>
          <p:cNvPr id="30726" name="Содержимое 5"/>
          <p:cNvSpPr>
            <a:spLocks noGrp="1"/>
          </p:cNvSpPr>
          <p:nvPr>
            <p:ph sz="quarter" idx="4"/>
          </p:nvPr>
        </p:nvSpPr>
        <p:spPr>
          <a:xfrm>
            <a:off x="3779911" y="1700213"/>
            <a:ext cx="4906889" cy="4425950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Глобус, различные карты, атласы, и т.д.;</a:t>
            </a:r>
          </a:p>
          <a:p>
            <a:pPr eaLnBrk="1" hangingPunct="1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Знаково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символический материал (дорожные знаки, схемы маршрутов, карты дорог);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Электронные материалы (видеофильмы, слайд- шоу)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Макеты климатических зон;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Видеоматериалы по теме: «Весна»;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Патриотическая символика (герб, флаг, гимн);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Папки - передвижки;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Муляжи животного и растительного мира;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Неоформленный игровой  материал;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Экспонаты, редкие предметы (раковины, камни, кристаллы, перья и т.д.)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Подборка литературы (энциклопедии, книги о родном крае, о России,  о странах мира.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 descr="E:\Даша\Переделанные картинки для презентации\5ee0703a45d5.png"/>
          <p:cNvPicPr>
            <a:picLocks noChangeAspect="1" noChangeArrowheads="1"/>
          </p:cNvPicPr>
          <p:nvPr/>
        </p:nvPicPr>
        <p:blipFill>
          <a:blip r:embed="rId2" cstate="print"/>
          <a:srcRect l="24786" t="56300" r="57004" b="30050"/>
          <a:stretch>
            <a:fillRect/>
          </a:stretch>
        </p:blipFill>
        <p:spPr bwMode="auto">
          <a:xfrm>
            <a:off x="899592" y="3861048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08112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Речевое развитие.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Центр грамотности и речевого развития «</a:t>
            </a:r>
            <a:r>
              <a:rPr lang="ru-RU" sz="2800" dirty="0" err="1" smtClean="0">
                <a:latin typeface="Comic Sans MS" pitchFamily="66" charset="0"/>
              </a:rPr>
              <a:t>Говорунок</a:t>
            </a:r>
            <a:r>
              <a:rPr lang="ru-RU" sz="2800" dirty="0" smtClean="0">
                <a:latin typeface="Comic Sans MS" pitchFamily="66" charset="0"/>
              </a:rPr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1747" name="Текст 3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474067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Правила центра:</a:t>
            </a:r>
          </a:p>
        </p:txBody>
      </p:sp>
      <p:sp>
        <p:nvSpPr>
          <p:cNvPr id="31748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Бережно обращайся с  вещами</a:t>
            </a:r>
          </a:p>
          <a:p>
            <a:pPr eaLnBrk="1" hangingPunct="1"/>
            <a:r>
              <a:rPr lang="ru-RU" dirty="0" smtClean="0"/>
              <a:t>Следи за осанкой</a:t>
            </a:r>
          </a:p>
          <a:p>
            <a:pPr eaLnBrk="1" hangingPunct="1"/>
            <a:r>
              <a:rPr lang="ru-RU" dirty="0" smtClean="0"/>
              <a:t>Общайся</a:t>
            </a:r>
          </a:p>
          <a:p>
            <a:pPr eaLnBrk="1" hangingPunct="1"/>
            <a:endParaRPr lang="ru-RU" dirty="0" smtClean="0"/>
          </a:p>
          <a:p>
            <a:pPr algn="ctr"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31749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412776"/>
            <a:ext cx="4041775" cy="546075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Знаки и символы: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940152" y="3861048"/>
            <a:ext cx="1656184" cy="1938992"/>
          </a:xfr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9" descr="E:\Даша\plavanie_korrekciya_osanki.png"/>
          <p:cNvPicPr>
            <a:picLocks noChangeAspect="1" noChangeArrowheads="1"/>
          </p:cNvPicPr>
          <p:nvPr/>
        </p:nvPicPr>
        <p:blipFill>
          <a:blip r:embed="rId2" cstate="print"/>
          <a:srcRect l="22592" r="56616"/>
          <a:stretch>
            <a:fillRect/>
          </a:stretch>
        </p:blipFill>
        <p:spPr bwMode="auto">
          <a:xfrm>
            <a:off x="7668344" y="4005064"/>
            <a:ext cx="916855" cy="1584176"/>
          </a:xfrm>
          <a:prstGeom prst="rect">
            <a:avLst/>
          </a:prstGeom>
          <a:noFill/>
        </p:spPr>
      </p:pic>
      <p:pic>
        <p:nvPicPr>
          <p:cNvPr id="9" name="Picture 11" descr="E:\Даша\Переделанные картинки для презентации\0_4e758_afaa08d8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44824"/>
            <a:ext cx="2093369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792163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Работу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выполнила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569325" cy="452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Корнеева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Викторовна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/с «Журавушка», п.Нарва</a:t>
            </a:r>
          </a:p>
          <a:p>
            <a:pPr>
              <a:buFont typeface="Arial" charset="0"/>
              <a:buNone/>
              <a:defRPr/>
            </a:pPr>
            <a:endParaRPr lang="ru-RU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7849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>Наполнение центра:</a:t>
            </a:r>
          </a:p>
        </p:txBody>
      </p:sp>
      <p:sp>
        <p:nvSpPr>
          <p:cNvPr id="32771" name="Текст 3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3240359" cy="43180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Оборудование</a:t>
            </a:r>
            <a:r>
              <a:rPr lang="ru-RU" dirty="0" smtClean="0"/>
              <a:t>:</a:t>
            </a:r>
          </a:p>
        </p:txBody>
      </p:sp>
      <p:sp>
        <p:nvSpPr>
          <p:cNvPr id="32772" name="Содержимое 2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3024336" cy="3951287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Трансформируемые столы, стулья; 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ИКТ( телевизор,  магнитофон,  игровые обучающие планшеты);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Развивающие коврики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«Азбука»;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Магнитная доска.</a:t>
            </a: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Текст 4"/>
          <p:cNvSpPr>
            <a:spLocks noGrp="1"/>
          </p:cNvSpPr>
          <p:nvPr>
            <p:ph type="body" sz="quarter" idx="3"/>
          </p:nvPr>
        </p:nvSpPr>
        <p:spPr>
          <a:xfrm>
            <a:off x="3635896" y="620688"/>
            <a:ext cx="5121895" cy="43180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Материалы</a:t>
            </a:r>
            <a:r>
              <a:rPr lang="ru-RU" dirty="0" smtClean="0"/>
              <a:t>:</a:t>
            </a:r>
          </a:p>
        </p:txBody>
      </p:sp>
      <p:sp>
        <p:nvSpPr>
          <p:cNvPr id="32774" name="Содержимое 5"/>
          <p:cNvSpPr>
            <a:spLocks noGrp="1"/>
          </p:cNvSpPr>
          <p:nvPr>
            <p:ph sz="quarter" idx="4"/>
          </p:nvPr>
        </p:nvSpPr>
        <p:spPr>
          <a:xfrm>
            <a:off x="3635896" y="1124744"/>
            <a:ext cx="5265911" cy="4392488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Иллюстративный материал «Цветы весны», «Птицы и гнезда», «Насекомые», С. Герасимова «Последний снег»,  А. К. Саврасов «Грачи прилетели» и др.;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Алгоритмы ( схемы) для составления рассказов на различные темы («Весна», «Труд людей весной», «Животные» , «Птицы весной»);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Развивающие игры «Что сначала, что потом»;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Картотека словесных игр; стихотворений для заучивания.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Сюжетные картинки для составления рассказов «Весна в окно стучится»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Художественная и справочная литература;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Аудио – и видео записи литературных произведений;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Электронные материалы;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Магнитная азбука;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Рабочие тетради;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Дидактический материал, игры по теме «Времена года и т.д.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Comic Sans MS" pitchFamily="66" charset="0"/>
              </a:rPr>
              <a:t>Мини - библиотека 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«Книжное царство»</a:t>
            </a:r>
          </a:p>
        </p:txBody>
      </p:sp>
      <p:sp>
        <p:nvSpPr>
          <p:cNvPr id="33795" name="Текст 3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0188" cy="474067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Правила:</a:t>
            </a:r>
          </a:p>
        </p:txBody>
      </p:sp>
      <p:sp>
        <p:nvSpPr>
          <p:cNvPr id="33796" name="Содержимое 4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4040188" cy="3951288"/>
          </a:xfrm>
        </p:spPr>
        <p:txBody>
          <a:bodyPr/>
          <a:lstStyle/>
          <a:p>
            <a:r>
              <a:rPr lang="ru-RU" dirty="0" smtClean="0"/>
              <a:t>Следи за осанкой</a:t>
            </a:r>
          </a:p>
          <a:p>
            <a:r>
              <a:rPr lang="ru-RU" dirty="0" smtClean="0"/>
              <a:t>Убирай книги на место</a:t>
            </a:r>
          </a:p>
          <a:p>
            <a:r>
              <a:rPr lang="ru-RU" dirty="0" smtClean="0"/>
              <a:t>Бери книгу чистыми руками</a:t>
            </a:r>
          </a:p>
          <a:p>
            <a:r>
              <a:rPr lang="ru-RU" dirty="0" smtClean="0"/>
              <a:t>Смотри книгу за столом</a:t>
            </a:r>
          </a:p>
          <a:p>
            <a:endParaRPr lang="ru-RU" dirty="0" smtClean="0"/>
          </a:p>
        </p:txBody>
      </p:sp>
      <p:sp>
        <p:nvSpPr>
          <p:cNvPr id="33797" name="Текст 5"/>
          <p:cNvSpPr>
            <a:spLocks noGrp="1"/>
          </p:cNvSpPr>
          <p:nvPr>
            <p:ph type="body" sz="quarter" idx="3"/>
          </p:nvPr>
        </p:nvSpPr>
        <p:spPr>
          <a:xfrm>
            <a:off x="4716016" y="1412776"/>
            <a:ext cx="4041775" cy="474067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Знаки и символы</a:t>
            </a:r>
          </a:p>
        </p:txBody>
      </p:sp>
      <p:pic>
        <p:nvPicPr>
          <p:cNvPr id="33798" name="Picture 4" descr="E:\Даша\Переделанные картинки для презентации\динамик 1 полоска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4437112"/>
            <a:ext cx="1188789" cy="1188790"/>
          </a:xfrm>
          <a:noFill/>
        </p:spPr>
      </p:pic>
      <p:sp>
        <p:nvSpPr>
          <p:cNvPr id="9" name="Содержимое 6"/>
          <p:cNvSpPr txBox="1">
            <a:spLocks/>
          </p:cNvSpPr>
          <p:nvPr/>
        </p:nvSpPr>
        <p:spPr bwMode="auto">
          <a:xfrm>
            <a:off x="3491880" y="4077072"/>
            <a:ext cx="19529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pic>
        <p:nvPicPr>
          <p:cNvPr id="33800" name="Picture 8" descr="E:\Даша\Переделанные картинки для презентации\bookshelf-00025.jpg"/>
          <p:cNvPicPr>
            <a:picLocks noChangeAspect="1" noChangeArrowheads="1"/>
          </p:cNvPicPr>
          <p:nvPr/>
        </p:nvPicPr>
        <p:blipFill>
          <a:blip r:embed="rId3" cstate="print"/>
          <a:srcRect l="2751" t="8331" r="2751" b="14284"/>
          <a:stretch>
            <a:fillRect/>
          </a:stretch>
        </p:blipFill>
        <p:spPr bwMode="auto">
          <a:xfrm>
            <a:off x="6228184" y="4437112"/>
            <a:ext cx="1296144" cy="1170130"/>
          </a:xfrm>
          <a:prstGeom prst="rect">
            <a:avLst/>
          </a:prstGeom>
          <a:noFill/>
        </p:spPr>
      </p:pic>
      <p:pic>
        <p:nvPicPr>
          <p:cNvPr id="33801" name="Picture 9" descr="E:\Даша\plavanie_korrekciya_osanki.png"/>
          <p:cNvPicPr>
            <a:picLocks noChangeAspect="1" noChangeArrowheads="1"/>
          </p:cNvPicPr>
          <p:nvPr/>
        </p:nvPicPr>
        <p:blipFill>
          <a:blip r:embed="rId4" cstate="print"/>
          <a:srcRect l="22592" r="56616"/>
          <a:stretch>
            <a:fillRect/>
          </a:stretch>
        </p:blipFill>
        <p:spPr bwMode="auto">
          <a:xfrm>
            <a:off x="7668344" y="4005064"/>
            <a:ext cx="916855" cy="1584176"/>
          </a:xfrm>
          <a:prstGeom prst="rect">
            <a:avLst/>
          </a:prstGeom>
          <a:noFill/>
        </p:spPr>
      </p:pic>
      <p:pic>
        <p:nvPicPr>
          <p:cNvPr id="33804" name="Picture 12" descr="E:\Даша\Переделанные картинки для презентации\книги в библиотеку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988840"/>
            <a:ext cx="2304256" cy="1713790"/>
          </a:xfrm>
          <a:prstGeom prst="rect">
            <a:avLst/>
          </a:prstGeom>
          <a:noFill/>
        </p:spPr>
      </p:pic>
      <p:pic>
        <p:nvPicPr>
          <p:cNvPr id="33806" name="Picture 14" descr="E:\Даша\babies15.png"/>
          <p:cNvPicPr>
            <a:picLocks noChangeAspect="1" noChangeArrowheads="1"/>
          </p:cNvPicPr>
          <p:nvPr/>
        </p:nvPicPr>
        <p:blipFill>
          <a:blip r:embed="rId6" cstate="print"/>
          <a:srcRect t="75794" r="85335"/>
          <a:stretch>
            <a:fillRect/>
          </a:stretch>
        </p:blipFill>
        <p:spPr bwMode="auto">
          <a:xfrm>
            <a:off x="1259632" y="4005064"/>
            <a:ext cx="1440160" cy="2703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>Наполнение центра:</a:t>
            </a:r>
          </a:p>
        </p:txBody>
      </p:sp>
      <p:sp>
        <p:nvSpPr>
          <p:cNvPr id="34819" name="Текст 3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3311599" cy="49495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Оборудование:</a:t>
            </a:r>
          </a:p>
        </p:txBody>
      </p:sp>
      <p:sp>
        <p:nvSpPr>
          <p:cNvPr id="34820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3455615" cy="3951287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Стеллаж;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Настольные лампы;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Столы, стулья;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ИКТ( телевизор, проектор, компьютер, магнитофон);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Тумба с выдвижными ящиками.</a:t>
            </a:r>
          </a:p>
          <a:p>
            <a:pPr eaLnBrk="1" hangingPunct="1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041775" cy="423962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Материалы</a:t>
            </a:r>
            <a:r>
              <a:rPr lang="ru-RU" dirty="0" smtClean="0"/>
              <a:t>:</a:t>
            </a:r>
          </a:p>
        </p:txBody>
      </p:sp>
      <p:sp>
        <p:nvSpPr>
          <p:cNvPr id="34822" name="Содержимое 5"/>
          <p:cNvSpPr>
            <a:spLocks noGrp="1"/>
          </p:cNvSpPr>
          <p:nvPr>
            <p:ph sz="quarter" idx="4"/>
          </p:nvPr>
        </p:nvSpPr>
        <p:spPr>
          <a:xfrm>
            <a:off x="4283968" y="1484784"/>
            <a:ext cx="4464496" cy="4392488"/>
          </a:xfrm>
        </p:spPr>
        <p:txBody>
          <a:bodyPr/>
          <a:lstStyle/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Репродукции картин (слайды);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Подборка художественной литературы по теме (А.С. Пушкин «За весной красой природы» ,Ф. Тютчев «Весенние воды» и д.р.)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Аудио энциклопедии о природе весной;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Юмористические книги с иллюстрациями (Н.Носов, С. Маршак);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Справочная и познавательная литература;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Журналы, газеты, энциклопедии;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Книжки- самоделки;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Картотека книг;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Аудио и С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– диски;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Формуляры;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Видеотека по теме: «Пришла весна красная».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Фотоальбомы  по теме: «Весна», детские фото.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3" descr="E:\Даша\Переделанные картинки для презентации\5ee0703a45d5.png"/>
          <p:cNvPicPr>
            <a:picLocks noChangeAspect="1" noChangeArrowheads="1"/>
          </p:cNvPicPr>
          <p:nvPr/>
        </p:nvPicPr>
        <p:blipFill>
          <a:blip r:embed="rId2" cstate="print"/>
          <a:srcRect l="32218" t="27950" r="48171" b="57350"/>
          <a:stretch>
            <a:fillRect/>
          </a:stretch>
        </p:blipFill>
        <p:spPr bwMode="auto">
          <a:xfrm flipH="1">
            <a:off x="1835696" y="4193704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498178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Физическое развитие:</a:t>
            </a:r>
            <a:br>
              <a:rPr lang="ru-RU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Спортивно - оздоровительный центр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«Будь здоров!»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5843" name="Текст 3"/>
          <p:cNvSpPr>
            <a:spLocks noGrp="1"/>
          </p:cNvSpPr>
          <p:nvPr>
            <p:ph type="body" idx="1"/>
          </p:nvPr>
        </p:nvSpPr>
        <p:spPr>
          <a:xfrm>
            <a:off x="468313" y="1916832"/>
            <a:ext cx="4040187" cy="496168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Правила центра:</a:t>
            </a:r>
          </a:p>
        </p:txBody>
      </p:sp>
      <p:sp>
        <p:nvSpPr>
          <p:cNvPr id="35844" name="Содержимое 2"/>
          <p:cNvSpPr>
            <a:spLocks noGrp="1"/>
          </p:cNvSpPr>
          <p:nvPr>
            <p:ph sz="half" idx="2"/>
          </p:nvPr>
        </p:nvSpPr>
        <p:spPr>
          <a:xfrm>
            <a:off x="611560" y="2564904"/>
            <a:ext cx="4040188" cy="3951288"/>
          </a:xfrm>
        </p:spPr>
        <p:txBody>
          <a:bodyPr/>
          <a:lstStyle/>
          <a:p>
            <a:pPr eaLnBrk="1" hangingPunct="1"/>
            <a:r>
              <a:rPr lang="ru-RU" dirty="0" smtClean="0"/>
              <a:t>Соблюдай правила безопасного поведения</a:t>
            </a:r>
          </a:p>
          <a:p>
            <a:pPr eaLnBrk="1" hangingPunct="1"/>
            <a:r>
              <a:rPr lang="ru-RU" dirty="0" smtClean="0"/>
              <a:t>Соблюдай очередность</a:t>
            </a:r>
          </a:p>
          <a:p>
            <a:pPr eaLnBrk="1" hangingPunct="1"/>
            <a:r>
              <a:rPr lang="ru-RU" dirty="0" smtClean="0"/>
              <a:t>Будь внимателен</a:t>
            </a:r>
          </a:p>
          <a:p>
            <a:pPr eaLnBrk="1" hangingPunct="1"/>
            <a:r>
              <a:rPr lang="ru-RU" dirty="0" smtClean="0"/>
              <a:t>Сними обувь</a:t>
            </a:r>
          </a:p>
          <a:p>
            <a:pPr algn="ctr" eaLnBrk="1" hangingPunct="1"/>
            <a:endParaRPr lang="ru-RU" dirty="0" smtClean="0"/>
          </a:p>
        </p:txBody>
      </p:sp>
      <p:sp>
        <p:nvSpPr>
          <p:cNvPr id="3584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2060848"/>
            <a:ext cx="4041775" cy="35173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Знаки и символы:</a:t>
            </a:r>
          </a:p>
        </p:txBody>
      </p:sp>
      <p:sp>
        <p:nvSpPr>
          <p:cNvPr id="7" name="Содержимое 6"/>
          <p:cNvSpPr txBox="1">
            <a:spLocks/>
          </p:cNvSpPr>
          <p:nvPr/>
        </p:nvSpPr>
        <p:spPr bwMode="auto">
          <a:xfrm>
            <a:off x="4499992" y="4221088"/>
            <a:ext cx="19529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6</a:t>
            </a:r>
            <a:endParaRPr lang="ru-RU"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5847" name="Picture 4" descr="E:\Даша\Переделанные картинки для презентации\динамик 3 полоски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4581128"/>
            <a:ext cx="1215008" cy="1215008"/>
          </a:xfrm>
          <a:noFill/>
        </p:spPr>
      </p:pic>
      <p:pic>
        <p:nvPicPr>
          <p:cNvPr id="35848" name="Picture 8" descr="E:\Даша\Переделанные картинки для презентации\восклицательный зн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581128"/>
            <a:ext cx="1224136" cy="1224136"/>
          </a:xfrm>
          <a:prstGeom prst="rect">
            <a:avLst/>
          </a:prstGeom>
          <a:noFill/>
        </p:spPr>
      </p:pic>
      <p:pic>
        <p:nvPicPr>
          <p:cNvPr id="35849" name="Picture 9" descr="E:\Даша\7987163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92896"/>
            <a:ext cx="1728192" cy="1741252"/>
          </a:xfrm>
          <a:prstGeom prst="rect">
            <a:avLst/>
          </a:prstGeom>
          <a:noFill/>
        </p:spPr>
      </p:pic>
      <p:pic>
        <p:nvPicPr>
          <p:cNvPr id="35850" name="Picture 10" descr="E:\Даша\Переделанные картинки для презентации\5ee0703a45d5.png"/>
          <p:cNvPicPr>
            <a:picLocks noChangeAspect="1" noChangeArrowheads="1"/>
          </p:cNvPicPr>
          <p:nvPr/>
        </p:nvPicPr>
        <p:blipFill>
          <a:blip r:embed="rId5" cstate="print"/>
          <a:srcRect l="68211" t="56300" r="19182" b="27950"/>
          <a:stretch>
            <a:fillRect/>
          </a:stretch>
        </p:blipFill>
        <p:spPr bwMode="auto">
          <a:xfrm>
            <a:off x="2483768" y="4005064"/>
            <a:ext cx="1814602" cy="3024336"/>
          </a:xfrm>
          <a:prstGeom prst="rect">
            <a:avLst/>
          </a:prstGeom>
          <a:noFill/>
        </p:spPr>
      </p:pic>
      <p:sp>
        <p:nvSpPr>
          <p:cNvPr id="11" name="Двойная стрелка вверх/вниз 10"/>
          <p:cNvSpPr/>
          <p:nvPr/>
        </p:nvSpPr>
        <p:spPr>
          <a:xfrm rot="2880825">
            <a:off x="6949637" y="4537012"/>
            <a:ext cx="69264" cy="422041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Наполнение центра:</a:t>
            </a:r>
          </a:p>
        </p:txBody>
      </p:sp>
      <p:sp>
        <p:nvSpPr>
          <p:cNvPr id="36867" name="Текст 3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4040188" cy="546075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Оборудование</a:t>
            </a:r>
          </a:p>
        </p:txBody>
      </p:sp>
      <p:sp>
        <p:nvSpPr>
          <p:cNvPr id="36868" name="Содержимое 4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4040188" cy="3951288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Музыкальный центр;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Оборудования для упражнений;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Мини- тренажеры;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Дорожки здоровья,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Ростомер;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Игровые маркеры «Палатки».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Шкаф для инвентаря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Тумба под музыкальный центр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Шведская стенка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Канатная лестница.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Подвесной канат  (съемный).</a:t>
            </a:r>
          </a:p>
          <a:p>
            <a:endParaRPr lang="ru-RU" dirty="0" smtClean="0"/>
          </a:p>
        </p:txBody>
      </p:sp>
      <p:sp>
        <p:nvSpPr>
          <p:cNvPr id="36869" name="Текст 5"/>
          <p:cNvSpPr>
            <a:spLocks noGrp="1"/>
          </p:cNvSpPr>
          <p:nvPr>
            <p:ph type="body" sz="quarter" idx="3"/>
          </p:nvPr>
        </p:nvSpPr>
        <p:spPr>
          <a:xfrm>
            <a:off x="4211960" y="980728"/>
            <a:ext cx="4041775" cy="402059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Материалы</a:t>
            </a:r>
            <a:r>
              <a:rPr lang="ru-RU" dirty="0" smtClean="0"/>
              <a:t>:</a:t>
            </a:r>
          </a:p>
        </p:txBody>
      </p:sp>
      <p:sp>
        <p:nvSpPr>
          <p:cNvPr id="36870" name="Содержимое 6"/>
          <p:cNvSpPr>
            <a:spLocks noGrp="1"/>
          </p:cNvSpPr>
          <p:nvPr>
            <p:ph sz="quarter" idx="4"/>
          </p:nvPr>
        </p:nvSpPr>
        <p:spPr>
          <a:xfrm>
            <a:off x="4139952" y="1412776"/>
            <a:ext cx="4545831" cy="3951288"/>
          </a:xfrm>
        </p:spPr>
        <p:txBody>
          <a:bodyPr/>
          <a:lstStyle/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Картотеки подвижных игр;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Картотека народных игр («Гори, гори ясно», «Как у дяди Якова» и др.)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Атрибуты для спортивных игр; 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Мячи массажные;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Ленты, султанчики;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Мячи разных размеров;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Нестандартное оборудование;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Кегли;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Набивные мячи;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Мешочки с песком, с крупой;</a:t>
            </a:r>
          </a:p>
          <a:p>
            <a:pPr eaLnBrk="1" hangingPunct="1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Диск здоровья.</a:t>
            </a: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642194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Comic Sans MS" pitchFamily="66" charset="0"/>
              </a:rPr>
              <a:t>Художественно- эстетическое развитие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Творческая мастерская 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«Умелые руки»</a:t>
            </a: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endParaRPr lang="ru-RU" sz="4000" dirty="0" smtClean="0"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Правила: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>Используй схему</a:t>
            </a:r>
          </a:p>
          <a:p>
            <a:pPr eaLnBrk="1" hangingPunct="1"/>
            <a:r>
              <a:rPr lang="ru-RU" dirty="0" smtClean="0">
                <a:latin typeface="Comic Sans MS" pitchFamily="66" charset="0"/>
              </a:rPr>
              <a:t>Фантазируй</a:t>
            </a:r>
          </a:p>
          <a:p>
            <a:pPr eaLnBrk="1" hangingPunct="1"/>
            <a:r>
              <a:rPr lang="ru-RU" dirty="0" smtClean="0">
                <a:latin typeface="Comic Sans MS" pitchFamily="66" charset="0"/>
              </a:rPr>
              <a:t>Будь </a:t>
            </a:r>
            <a:r>
              <a:rPr lang="ru-RU" dirty="0" err="1" smtClean="0">
                <a:latin typeface="Comic Sans MS" pitchFamily="66" charset="0"/>
              </a:rPr>
              <a:t>взаимовежлив</a:t>
            </a:r>
            <a:endParaRPr lang="ru-RU" dirty="0" smtClean="0">
              <a:latin typeface="Comic Sans MS" pitchFamily="66" charset="0"/>
            </a:endParaRPr>
          </a:p>
          <a:p>
            <a:pPr eaLnBrk="1" hangingPunct="1"/>
            <a:r>
              <a:rPr lang="ru-RU" dirty="0" smtClean="0">
                <a:latin typeface="Comic Sans MS" pitchFamily="66" charset="0"/>
              </a:rPr>
              <a:t>Наведи порядок</a:t>
            </a:r>
          </a:p>
          <a:p>
            <a:pPr eaLnBrk="1" hangingPunct="1"/>
            <a:endParaRPr lang="ru-RU" dirty="0" smtClean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Знаки и символы: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4491245"/>
            <a:ext cx="643632" cy="92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6"/>
          <p:cNvSpPr txBox="1">
            <a:spLocks/>
          </p:cNvSpPr>
          <p:nvPr/>
        </p:nvSpPr>
        <p:spPr bwMode="auto">
          <a:xfrm>
            <a:off x="4211960" y="4149080"/>
            <a:ext cx="195297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5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0912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509120"/>
            <a:ext cx="99719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 descr="E:\Даша\Эмблема-творческая мастерск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204864"/>
            <a:ext cx="2078161" cy="191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>Наполнение центра:</a:t>
            </a:r>
          </a:p>
        </p:txBody>
      </p:sp>
      <p:sp>
        <p:nvSpPr>
          <p:cNvPr id="38915" name="Текст 3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3384376" cy="474067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Оборудование:</a:t>
            </a:r>
          </a:p>
        </p:txBody>
      </p:sp>
      <p:sp>
        <p:nvSpPr>
          <p:cNvPr id="38916" name="Содержимое 2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3456384" cy="4104456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Мольберт;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Стена творчества;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Скульптуры малых форм;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Муляжи, гербарии;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Трансформируемые столы, стулья;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ИКТ( магнитофон, телевизор, проектор и т.д.);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Стол – держатель для бумаги;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Световой стол для рисования песком;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Настенные, угловые полки и т.д.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Шкаф для материалов.</a:t>
            </a: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38917" name="Текст 4"/>
          <p:cNvSpPr>
            <a:spLocks noGrp="1"/>
          </p:cNvSpPr>
          <p:nvPr>
            <p:ph type="body" sz="quarter" idx="3"/>
          </p:nvPr>
        </p:nvSpPr>
        <p:spPr>
          <a:xfrm>
            <a:off x="3995936" y="908720"/>
            <a:ext cx="4761855" cy="423738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Материал:</a:t>
            </a:r>
          </a:p>
        </p:txBody>
      </p:sp>
      <p:sp>
        <p:nvSpPr>
          <p:cNvPr id="38918" name="Содержимое 5"/>
          <p:cNvSpPr>
            <a:spLocks noGrp="1"/>
          </p:cNvSpPr>
          <p:nvPr>
            <p:ph sz="quarter" idx="4"/>
          </p:nvPr>
        </p:nvSpPr>
        <p:spPr>
          <a:xfrm>
            <a:off x="3851920" y="1340768"/>
            <a:ext cx="5049887" cy="4392488"/>
          </a:xfrm>
        </p:spPr>
        <p:txBody>
          <a:bodyPr/>
          <a:lstStyle/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Природный материал( песок, соль (крупная, мелкая), морская разноцветная и т.д.)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Неоформленный материал (стружка, опилки, пенопласт и т.д.)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Иллюстративный материал;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Картины , плакаты по теме: «Пришла Весна красная»;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Альбомы художественных произведений;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Слайдовые презентации картин;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Материалы для продуктивной деятельности( краски акриловые, гуашь, карандаши, фломастеры, пластилин,  соленое тесто, глина, лекала и т.д.;)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Трафареты, шаблоны по теме : «Весна», трафареты для песка и элементы росписи;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Демонстрационный материал по теме.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Материалы для детских тематических поделок (птицы для декора помещения группы)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Ткань, различные нитки.</a:t>
            </a:r>
          </a:p>
          <a:p>
            <a:pPr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Изделия народных промыслов;</a:t>
            </a:r>
          </a:p>
          <a:p>
            <a:pPr eaLnBrk="1" hangingPunct="1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>Академия музыки и театра «Золотой ключик»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Правила: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Регулируй громкость голоса;</a:t>
            </a:r>
          </a:p>
          <a:p>
            <a:r>
              <a:rPr lang="ru-RU" dirty="0" smtClean="0"/>
              <a:t>Будь </a:t>
            </a:r>
            <a:r>
              <a:rPr lang="ru-RU" dirty="0" err="1" smtClean="0"/>
              <a:t>взаимовежлив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Используй костюмы,</a:t>
            </a:r>
          </a:p>
          <a:p>
            <a:pPr>
              <a:buNone/>
            </a:pPr>
            <a:r>
              <a:rPr lang="ru-RU" dirty="0" smtClean="0"/>
              <a:t>      инструменты.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139952" y="1535113"/>
            <a:ext cx="4546848" cy="639762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Знаки и символы: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9940" name="Picture 4" descr="E:\Даша\Переделанные картинки для презентации\динамик 3 полоски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30204"/>
            <a:ext cx="1368152" cy="1368152"/>
          </a:xfrm>
          <a:prstGeom prst="rect">
            <a:avLst/>
          </a:prstGeom>
          <a:noFill/>
        </p:spPr>
      </p:pic>
      <p:sp>
        <p:nvSpPr>
          <p:cNvPr id="9" name="Содержимое 6"/>
          <p:cNvSpPr txBox="1">
            <a:spLocks/>
          </p:cNvSpPr>
          <p:nvPr/>
        </p:nvSpPr>
        <p:spPr bwMode="auto">
          <a:xfrm>
            <a:off x="3707904" y="4077072"/>
            <a:ext cx="19529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5</a:t>
            </a:r>
            <a:endParaRPr lang="ru-RU"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Двойная стрелка вверх/вниз 9"/>
          <p:cNvSpPr/>
          <p:nvPr/>
        </p:nvSpPr>
        <p:spPr>
          <a:xfrm rot="2880825">
            <a:off x="6445580" y="4320988"/>
            <a:ext cx="69264" cy="422041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338636"/>
            <a:ext cx="1480926" cy="139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348880"/>
            <a:ext cx="1584176" cy="162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 descr="E:\Даша\babies15.png"/>
          <p:cNvPicPr>
            <a:picLocks noChangeAspect="1" noChangeArrowheads="1"/>
          </p:cNvPicPr>
          <p:nvPr/>
        </p:nvPicPr>
        <p:blipFill>
          <a:blip r:embed="rId5" cstate="print"/>
          <a:srcRect r="81997" b="76966"/>
          <a:stretch>
            <a:fillRect/>
          </a:stretch>
        </p:blipFill>
        <p:spPr bwMode="auto">
          <a:xfrm>
            <a:off x="2411760" y="4221088"/>
            <a:ext cx="1812408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>Наполнение центра:</a:t>
            </a:r>
          </a:p>
        </p:txBody>
      </p:sp>
      <p:sp>
        <p:nvSpPr>
          <p:cNvPr id="40963" name="Текст 3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3168352" cy="402059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Оборудование</a:t>
            </a:r>
            <a:r>
              <a:rPr lang="ru-RU" dirty="0" smtClean="0"/>
              <a:t>:</a:t>
            </a:r>
          </a:p>
        </p:txBody>
      </p:sp>
      <p:sp>
        <p:nvSpPr>
          <p:cNvPr id="40964" name="Содержимое 2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3312368" cy="3951288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Ширмы (напольная и настольная);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Музыкальный центр;</a:t>
            </a:r>
          </a:p>
          <a:p>
            <a:pPr eaLnBrk="1" hangingPunct="1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Фланелеграф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Подиум;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Вуаль;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Потолочный подвесной модуль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Напольные вешалки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Шкаф с выдвижными ящиками</a:t>
            </a:r>
          </a:p>
          <a:p>
            <a:pPr eaLnBrk="1" hangingPunct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для материала.</a:t>
            </a: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Текст 4"/>
          <p:cNvSpPr>
            <a:spLocks noGrp="1"/>
          </p:cNvSpPr>
          <p:nvPr>
            <p:ph type="body" sz="quarter" idx="3"/>
          </p:nvPr>
        </p:nvSpPr>
        <p:spPr>
          <a:xfrm>
            <a:off x="3779912" y="980728"/>
            <a:ext cx="4905871" cy="402059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Материал:</a:t>
            </a:r>
          </a:p>
        </p:txBody>
      </p:sp>
      <p:sp>
        <p:nvSpPr>
          <p:cNvPr id="40966" name="Содержимое 5"/>
          <p:cNvSpPr>
            <a:spLocks noGrp="1"/>
          </p:cNvSpPr>
          <p:nvPr>
            <p:ph sz="quarter" idx="4"/>
          </p:nvPr>
        </p:nvSpPr>
        <p:spPr>
          <a:xfrm>
            <a:off x="3707904" y="1340768"/>
            <a:ext cx="5184576" cy="4176464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Детские и взрослые костюмы, шляпы, маски, парики и т.д.;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Костюмы народов мира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Пособия, игрушки, атрибуты;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Подборка аудиозаписей с музыкальными произведениями (произведения классиков: Чайковский «Жаворонок», «Весенняя капель»,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Вивальди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«Времена года» «Весна» и др.)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Музыкальные инструменты;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Пальчиковый, кукольный, настольный театр и др.;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Шумовые коробочки и игрушки;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Дидактические наборы;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Игрушки- персонажи;</a:t>
            </a: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80926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>Итоговое мероприятие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Развлечение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« Масленица – праздник солнца и весны».</a:t>
            </a: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Повышение интереса у детей дошкольного возраста к традициям русского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народа. </a:t>
            </a: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Задачи: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• Возрождать интерес к обрядовым русским праздникам.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• Обогащать духовный мир детей.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• Обобщить и закрепить знания детей о празднике «Масленица», об обычаях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и традициях русского народа.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• Вызвать эмоциональное сопереживание и участие в игре-действии,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приобщить всех участников к традиции проведения народного праздника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Масленица.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• Воспитывать чувство патриотизма, основанного на русских традициях.  </a:t>
            </a:r>
          </a:p>
          <a:p>
            <a:pPr algn="ctr"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Актуальность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Дошкольное детство является начальным этапом формирования экологического мировоззрения личности человека. Экологические знания, полученные в детстве, помогут ребенку ориентироваться в окружающей действительности, правильно понимать её, положат начало осознанному отношению к природе, определению своего места в ней в будущем.</a:t>
            </a:r>
          </a:p>
          <a:p>
            <a:pPr algn="ctr" eaLnBrk="1" hangingPunct="1"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Весна - это прекрасное время года. У нас в народе весну называют «утро года», потому что весной все просыпается, как после долгого сна: теплое солнце растопило снег, веселые ручьи унесли снежную воду в реки и озера, распустились листья на деревьях и кустарниках, выросла трава, зацвели цветы, прилетели птицы.</a:t>
            </a:r>
          </a:p>
          <a:p>
            <a:pPr algn="ctr" eaLnBrk="1" hangingPunct="1"/>
            <a:endParaRPr lang="ru-RU" sz="22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Comic Sans MS" pitchFamily="66" charset="0"/>
              </a:rPr>
              <a:t>Макросреда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Выставка кукол «Веснянок»;</a:t>
            </a:r>
          </a:p>
          <a:p>
            <a:r>
              <a:rPr lang="ru-RU" dirty="0" smtClean="0"/>
              <a:t>Выставка детских работ «Весне дорогу»;</a:t>
            </a:r>
          </a:p>
          <a:p>
            <a:r>
              <a:rPr lang="ru-RU" dirty="0" smtClean="0"/>
              <a:t>Фотовыставка «Как мы весну встречали»</a:t>
            </a:r>
          </a:p>
          <a:p>
            <a:r>
              <a:rPr lang="ru-RU" dirty="0" smtClean="0"/>
              <a:t>Совместная деятельность с родителями – изготовление куклы «Чучело Масленицы»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419646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omic Sans MS" pitchFamily="66" charset="0"/>
              </a:rPr>
              <a:t>План - схема группы :</a:t>
            </a:r>
          </a:p>
        </p:txBody>
      </p:sp>
      <p:sp>
        <p:nvSpPr>
          <p:cNvPr id="79" name="Содержимое 78"/>
          <p:cNvSpPr>
            <a:spLocks noGrp="1"/>
          </p:cNvSpPr>
          <p:nvPr>
            <p:ph idx="1"/>
          </p:nvPr>
        </p:nvSpPr>
        <p:spPr>
          <a:xfrm>
            <a:off x="6516216" y="692696"/>
            <a:ext cx="2376264" cy="5565081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400" dirty="0" smtClean="0"/>
              <a:t>Центр уединения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400" dirty="0" smtClean="0"/>
              <a:t>Мини – библиотека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400" dirty="0" err="1" smtClean="0"/>
              <a:t>Туристско</a:t>
            </a:r>
            <a:r>
              <a:rPr lang="ru-RU" sz="1400" dirty="0" smtClean="0"/>
              <a:t> – краеведческий центр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400" dirty="0" smtClean="0"/>
              <a:t>Центр грамотности и речевого развития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400" dirty="0" err="1" smtClean="0"/>
              <a:t>Логико</a:t>
            </a:r>
            <a:r>
              <a:rPr lang="ru-RU" sz="1400" dirty="0" smtClean="0"/>
              <a:t> – математический центр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400" dirty="0" smtClean="0"/>
              <a:t>Творческая мастерская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400" dirty="0" smtClean="0"/>
              <a:t>Опытно – экспериментальный центр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400" dirty="0" smtClean="0"/>
              <a:t>Академия музыки и театра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400" dirty="0" smtClean="0"/>
              <a:t>Центр сюжетно – ролевых игр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400" dirty="0" smtClean="0"/>
              <a:t>Центр </a:t>
            </a:r>
            <a:r>
              <a:rPr lang="ru-RU" sz="1400" dirty="0" err="1" smtClean="0"/>
              <a:t>строительно</a:t>
            </a:r>
            <a:r>
              <a:rPr lang="ru-RU" sz="1400" dirty="0" smtClean="0"/>
              <a:t> – конструктивных игр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400" dirty="0" smtClean="0"/>
              <a:t>Спортивно – оздоровительный центр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400" dirty="0" smtClean="0"/>
              <a:t>Интерактивная доска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ru-RU" dirty="0"/>
          </a:p>
        </p:txBody>
      </p:sp>
      <p:pic>
        <p:nvPicPr>
          <p:cNvPr id="43087" name="Picture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6192688" cy="495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8568952" cy="5472608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Кто пришёл так тихо-тихо?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Ну, конечно, не Слониха.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И конечно,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Бегемот,  тихо так пройти не мог.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Дождь идёт  - стучит по крыше.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Ход часов мы тоже слышим.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У часов обычный шаг: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Тик-так, тик-так.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Но никто из вас не слышал,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Как листок из почки вышел.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И конечно, и конечно,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Поутру порою вешней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Вы услышать не могли,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Как зелёные травинки,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Сняв зелёные ботинки,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Тихо вышли из земли.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Кто там выглянул молчком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Кверху белым колпачком?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Смотрит Заяц и Зайчиха,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Как подснежник вышел тихо.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И повсюду - тишина.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Это так, а не иначе,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Это значит,  это значит,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Тише всех пришла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/>
              <a:t>ВЕСНА.</a:t>
            </a:r>
          </a:p>
          <a:p>
            <a:pPr algn="ctr">
              <a:spcBef>
                <a:spcPts val="0"/>
              </a:spcBef>
              <a:buNone/>
            </a:pPr>
            <a:endParaRPr lang="ru-RU" sz="1400" dirty="0" smtClean="0"/>
          </a:p>
        </p:txBody>
      </p:sp>
      <p:pic>
        <p:nvPicPr>
          <p:cNvPr id="56322" name="Picture 2" descr="E:\Даша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80" y="3387178"/>
            <a:ext cx="3523740" cy="3470822"/>
          </a:xfrm>
          <a:prstGeom prst="rect">
            <a:avLst/>
          </a:prstGeom>
          <a:noFill/>
        </p:spPr>
      </p:pic>
      <p:pic>
        <p:nvPicPr>
          <p:cNvPr id="56323" name="Picture 3" descr="E:\Даша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47243"/>
            <a:ext cx="2750942" cy="3910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3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Благодарю </a:t>
            </a:r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5762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Цель и задачи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040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условий для систематизации представлений детей старшего дошкольного</a:t>
            </a:r>
          </a:p>
          <a:p>
            <a:pPr eaLnBrk="1" hangingPunct="1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возраста  по теме: «Пришла весна красная».</a:t>
            </a:r>
          </a:p>
          <a:p>
            <a:pPr eaLnBrk="1" hangingPunct="1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  </a:t>
            </a:r>
          </a:p>
          <a:p>
            <a:pPr eaLnBrk="1" hangingPunct="1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наблюдательность, самостоятельность и познавательные процессы;</a:t>
            </a:r>
          </a:p>
          <a:p>
            <a:pPr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умение моделировать и проектировать;</a:t>
            </a:r>
          </a:p>
          <a:p>
            <a:pPr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инициативность и творческие проявления.</a:t>
            </a:r>
          </a:p>
          <a:p>
            <a:pPr eaLnBrk="1" hangingPunct="1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систематизировать знания детей о характерных признаках весны;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народных обрядах, обычаях, связанных со встречей весны.</a:t>
            </a:r>
          </a:p>
          <a:p>
            <a:pPr eaLnBrk="1" hangingPunct="1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уважение и интерес к традициям, прививать любовь к народному слову с помощью малых форм устного народного творчества;</a:t>
            </a:r>
          </a:p>
          <a:p>
            <a:pPr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положительно - эмоциональное отношение к красоте весенней природы; </a:t>
            </a:r>
          </a:p>
          <a:p>
            <a:pPr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прививать интерес к народному творчеству - фольклору;</a:t>
            </a:r>
          </a:p>
          <a:p>
            <a:pPr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умение сотрудничать в коллективе.</a:t>
            </a:r>
          </a:p>
          <a:p>
            <a:pPr eaLnBrk="1" hangingPunct="1"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635896" y="2564904"/>
            <a:ext cx="1944688" cy="14398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Тема: «Пришла весна красная»</a:t>
            </a:r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2987675" y="332656"/>
            <a:ext cx="3168650" cy="1943819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 эстетическое развитие: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«Умелые руки»;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Академия музыки и театра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«Золотой ключик»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250825" y="1989138"/>
            <a:ext cx="2808288" cy="2376487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Логико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математический</a:t>
            </a:r>
          </a:p>
          <a:p>
            <a:pPr marL="342900" indent="-342900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«Весёлый счет»</a:t>
            </a:r>
          </a:p>
          <a:p>
            <a:pPr marL="342900" indent="-342900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Опытно-</a:t>
            </a:r>
          </a:p>
          <a:p>
            <a:pPr marL="342900" indent="-342900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экспериментальный  центр</a:t>
            </a:r>
          </a:p>
          <a:p>
            <a:pPr marL="342900" indent="-342900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«Лаборатория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Туристско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 marL="342900" indent="-342900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краеведческий центр</a:t>
            </a:r>
          </a:p>
          <a:p>
            <a:pPr marL="342900" indent="-342900"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ознаем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мир» </a:t>
            </a: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6084888" y="2060575"/>
            <a:ext cx="2808287" cy="2305050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 коммуникативное развитие: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1.Центр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 ролевых игр «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Воображайки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2.Центр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строительно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конструктивных игр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«Мастера-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умельцы»;</a:t>
            </a:r>
          </a:p>
          <a:p>
            <a:pPr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3.Центр уединения «Посидим в тишине…»</a:t>
            </a:r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1475656" y="4509120"/>
            <a:ext cx="2879725" cy="1511573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грамотности и речевого развития «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Говорунок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 - библиотека «Книжное царство».</a:t>
            </a:r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5004048" y="4509120"/>
            <a:ext cx="2952750" cy="1440160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развитие: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Спортивно -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оздоровительный центр «Будь здоров!»</a:t>
            </a:r>
          </a:p>
        </p:txBody>
      </p:sp>
      <p:sp>
        <p:nvSpPr>
          <p:cNvPr id="11" name="Стрелка вверх 10"/>
          <p:cNvSpPr/>
          <p:nvPr/>
        </p:nvSpPr>
        <p:spPr>
          <a:xfrm>
            <a:off x="4356100" y="2276475"/>
            <a:ext cx="503238" cy="28892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059113" y="3068638"/>
            <a:ext cx="576262" cy="431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580063" y="3068638"/>
            <a:ext cx="504825" cy="431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440926">
            <a:off x="3443288" y="3738563"/>
            <a:ext cx="555625" cy="7191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521860">
            <a:off x="5249863" y="3738563"/>
            <a:ext cx="576262" cy="6477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atin typeface="Comic Sans MS" pitchFamily="66" charset="0"/>
              </a:rPr>
              <a:t>Дизайн группы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рекомендуем оформлять групповую комнату в одном стиле. Цветовое решение стен  - светлый беж.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Ковры расположены по центрам (сюжетно - ролевой,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строительно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конструктивный, уединения) – имеют насыщенный зеленый цвет. 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 выбранной темой вносится дополнительное оформление.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Верхнее пространство усилить в  активной зоне в центре сюжетно- ролевых игр. Подвесной модуль с весенней тематикой (радуга, солнце, капель, жаворонки и т.п.)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Мебель светлых тонов(орех,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салатовый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лимонный оттенки). 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Шторы – белая вуаль,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ламбрикен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нежно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салатового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цвета, со съемными декоративными деталями.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Линолеум светлого цвета в виде паркетной доски.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Социально – коммуникативное развитие</a:t>
            </a:r>
            <a:br>
              <a:rPr lang="ru-RU" sz="28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Центр сюжетно- ролевых игр «</a:t>
            </a:r>
            <a:r>
              <a:rPr lang="ru-RU" sz="2800" b="1" dirty="0" err="1" smtClean="0">
                <a:latin typeface="Comic Sans MS" pitchFamily="66" charset="0"/>
                <a:cs typeface="Times New Roman" pitchFamily="18" charset="0"/>
              </a:rPr>
              <a:t>Воображайки</a:t>
            </a: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»</a:t>
            </a:r>
            <a:endParaRPr lang="ru-RU" sz="28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459" name="Текст 6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4040187" cy="2303462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Правила в центре: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ru-RU" b="0" dirty="0" smtClean="0"/>
              <a:t> Умей договариваться</a:t>
            </a:r>
          </a:p>
          <a:p>
            <a:pPr>
              <a:buFont typeface="Arial" charset="0"/>
              <a:buChar char="•"/>
            </a:pPr>
            <a:r>
              <a:rPr lang="ru-RU" b="0" dirty="0" smtClean="0"/>
              <a:t> Регулируй громкость голоса</a:t>
            </a:r>
          </a:p>
          <a:p>
            <a:pPr>
              <a:buFont typeface="Arial" charset="0"/>
              <a:buChar char="•"/>
            </a:pPr>
            <a:r>
              <a:rPr lang="ru-RU" b="0" dirty="0" smtClean="0"/>
              <a:t> Каждой вещи свое место</a:t>
            </a:r>
          </a:p>
          <a:p>
            <a:pPr algn="ctr">
              <a:buFont typeface="Arial" charset="0"/>
              <a:buChar char="•"/>
            </a:pPr>
            <a:endParaRPr lang="ru-RU" dirty="0" smtClean="0"/>
          </a:p>
        </p:txBody>
      </p:sp>
      <p:sp>
        <p:nvSpPr>
          <p:cNvPr id="19460" name="Текст 7"/>
          <p:cNvSpPr>
            <a:spLocks noGrp="1"/>
          </p:cNvSpPr>
          <p:nvPr>
            <p:ph type="body" sz="quarter" idx="3"/>
          </p:nvPr>
        </p:nvSpPr>
        <p:spPr>
          <a:xfrm>
            <a:off x="4499992" y="1340768"/>
            <a:ext cx="4041775" cy="57626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Знаки и символы:</a:t>
            </a:r>
          </a:p>
        </p:txBody>
      </p:sp>
      <p:pic>
        <p:nvPicPr>
          <p:cNvPr id="19461" name="Picture 4" descr="E:\Даша\Переделанные картинки для презентации\динамик 3 полоски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2160" y="4077072"/>
            <a:ext cx="1368152" cy="1366744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1844824"/>
            <a:ext cx="7920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6660232" y="2060848"/>
            <a:ext cx="1568946" cy="1605533"/>
          </a:xfrm>
          <a:prstGeom prst="flowChar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420888"/>
            <a:ext cx="432048" cy="41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420888"/>
            <a:ext cx="490415" cy="39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Рисунок 1"/>
          <p:cNvPicPr>
            <a:picLocks noChangeAspect="1" noChangeArrowheads="1"/>
          </p:cNvPicPr>
          <p:nvPr/>
        </p:nvPicPr>
        <p:blipFill>
          <a:blip r:embed="rId5" cstate="print"/>
          <a:srcRect l="5112" t="9579" r="6223" b="13084"/>
          <a:stretch>
            <a:fillRect/>
          </a:stretch>
        </p:blipFill>
        <p:spPr bwMode="auto">
          <a:xfrm>
            <a:off x="6876256" y="2924944"/>
            <a:ext cx="442910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Рисунок 6"/>
          <p:cNvPicPr>
            <a:picLocks noChangeAspect="1" noChangeArrowheads="1"/>
          </p:cNvPicPr>
          <p:nvPr/>
        </p:nvPicPr>
        <p:blipFill>
          <a:blip r:embed="rId6" cstate="print"/>
          <a:srcRect l="4546" r="14394" b="5421"/>
          <a:stretch>
            <a:fillRect/>
          </a:stretch>
        </p:blipFill>
        <p:spPr bwMode="auto">
          <a:xfrm>
            <a:off x="7596336" y="2924944"/>
            <a:ext cx="291443" cy="42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077072"/>
            <a:ext cx="145743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407707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Двойная стрелка вверх/вниз 17"/>
          <p:cNvSpPr/>
          <p:nvPr/>
        </p:nvSpPr>
        <p:spPr>
          <a:xfrm rot="2880825">
            <a:off x="6949636" y="4104964"/>
            <a:ext cx="69264" cy="422041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3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040187" cy="423739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Оборудование: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2"/>
          </p:nvPr>
        </p:nvSpPr>
        <p:spPr>
          <a:xfrm>
            <a:off x="251520" y="1484784"/>
            <a:ext cx="4040188" cy="3951288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Игровые модули;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Мягкая мебель;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Стол и стулья;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Передвижные этажерки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Ковер (низкий ворс, абстрактный рисунок)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Ширма (декорированная весенней тематикой);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Игровой маркер  «Автомобиль» и т.д.</a:t>
            </a: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423739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Материал:</a:t>
            </a:r>
          </a:p>
        </p:txBody>
      </p:sp>
      <p:sp>
        <p:nvSpPr>
          <p:cNvPr id="20485" name="Содержимое 5"/>
          <p:cNvSpPr>
            <a:spLocks noGrp="1"/>
          </p:cNvSpPr>
          <p:nvPr>
            <p:ph sz="quarter" idx="4"/>
          </p:nvPr>
        </p:nvSpPr>
        <p:spPr>
          <a:xfrm>
            <a:off x="3995936" y="1484784"/>
            <a:ext cx="4689847" cy="417646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игра «Весеннее кафе»;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  «кафе»( меню, оформление стола, вывески и т.д.)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Посуда; 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Различные сюжетно - ролевые костюмы( шеф повар, официант и т.д.);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Неоформленный игровой материал;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Коляски;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Съемный декоративный материал (деревья, облака, животные, птицы и т.д.)</a:t>
            </a: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omic Sans MS" pitchFamily="66" charset="0"/>
              </a:rPr>
              <a:t>Наполнение центра: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3300" b="1" dirty="0" smtClean="0">
                <a:latin typeface="Comic Sans MS" pitchFamily="66" charset="0"/>
              </a:rPr>
              <a:t>Центр </a:t>
            </a:r>
            <a:r>
              <a:rPr lang="ru-RU" sz="3300" b="1" dirty="0" err="1" smtClean="0">
                <a:latin typeface="Comic Sans MS" pitchFamily="66" charset="0"/>
              </a:rPr>
              <a:t>строительно</a:t>
            </a:r>
            <a:r>
              <a:rPr lang="ru-RU" sz="3300" b="1" dirty="0" smtClean="0">
                <a:latin typeface="Comic Sans MS" pitchFamily="66" charset="0"/>
              </a:rPr>
              <a:t> – конструктивных игр </a:t>
            </a:r>
            <a:r>
              <a:rPr lang="ru-RU" sz="3400" b="1" dirty="0" smtClean="0">
                <a:latin typeface="Comic Sans MS" pitchFamily="66" charset="0"/>
              </a:rPr>
              <a:t>«Мастера - умельцы</a:t>
            </a:r>
            <a:r>
              <a:rPr lang="ru-RU" sz="3400" b="1" dirty="0" smtClean="0"/>
              <a:t>»</a:t>
            </a:r>
          </a:p>
        </p:txBody>
      </p:sp>
      <p:sp>
        <p:nvSpPr>
          <p:cNvPr id="21507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Правила:</a:t>
            </a:r>
          </a:p>
        </p:txBody>
      </p:sp>
      <p:sp>
        <p:nvSpPr>
          <p:cNvPr id="21508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40188" cy="3951288"/>
          </a:xfrm>
        </p:spPr>
        <p:txBody>
          <a:bodyPr/>
          <a:lstStyle/>
          <a:p>
            <a:pPr eaLnBrk="1" hangingPunct="1"/>
            <a:r>
              <a:rPr lang="ru-RU" dirty="0" smtClean="0"/>
              <a:t>Придумай, подумай , сделай!</a:t>
            </a:r>
          </a:p>
          <a:p>
            <a:pPr eaLnBrk="1" hangingPunct="1"/>
            <a:r>
              <a:rPr lang="ru-RU" dirty="0" smtClean="0"/>
              <a:t>Используй схему;</a:t>
            </a:r>
          </a:p>
          <a:p>
            <a:pPr eaLnBrk="1" hangingPunct="1"/>
            <a:r>
              <a:rPr lang="ru-RU" dirty="0" smtClean="0"/>
              <a:t>Договаривайся;</a:t>
            </a:r>
          </a:p>
          <a:p>
            <a:pPr eaLnBrk="1" hangingPunct="1"/>
            <a:r>
              <a:rPr lang="ru-RU" dirty="0" smtClean="0"/>
              <a:t>Наведи порядок.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21509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576065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Comic Sans MS" pitchFamily="66" charset="0"/>
              </a:rPr>
              <a:t>Знаки и символы: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564904"/>
            <a:ext cx="16561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pic>
        <p:nvPicPr>
          <p:cNvPr id="21513" name="Рисунок 1" descr="http://le-gofun.ru/par/1296/go-1.png"/>
          <p:cNvPicPr>
            <a:picLocks noChangeAspect="1" noChangeArrowheads="1"/>
          </p:cNvPicPr>
          <p:nvPr/>
        </p:nvPicPr>
        <p:blipFill>
          <a:blip r:embed="rId2" cstate="print"/>
          <a:srcRect l="10583" t="5525" r="7803" b="7542"/>
          <a:stretch>
            <a:fillRect/>
          </a:stretch>
        </p:blipFill>
        <p:spPr bwMode="auto">
          <a:xfrm>
            <a:off x="4846746" y="4581128"/>
            <a:ext cx="9151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581128"/>
            <a:ext cx="1008112" cy="98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81128"/>
            <a:ext cx="107389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6" name="Picture 12" descr="http://files2.repka.com/repka_2/images/u002156/mzlmsp3o/0ad101fb_midd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420888"/>
            <a:ext cx="1942355" cy="1942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2228</Words>
  <Application>Microsoft Office PowerPoint</Application>
  <PresentationFormat>Экран (4:3)</PresentationFormat>
  <Paragraphs>450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Проект развивающей предметно – пространственной среды по теме  : «Пришла весна красная!»</vt:lpstr>
      <vt:lpstr>Работу выполнила:</vt:lpstr>
      <vt:lpstr>Актуальность</vt:lpstr>
      <vt:lpstr> Цель и задачи</vt:lpstr>
      <vt:lpstr>Слайд 5</vt:lpstr>
      <vt:lpstr>Дизайн группы</vt:lpstr>
      <vt:lpstr>Социально – коммуникативное развитие Центр сюжетно- ролевых игр «Воображайки»</vt:lpstr>
      <vt:lpstr>Наполнение центра:</vt:lpstr>
      <vt:lpstr>Центр строительно – конструктивных игр «Мастера - умельцы»</vt:lpstr>
      <vt:lpstr>Наполнение центра:</vt:lpstr>
      <vt:lpstr>Центр уединения  «Посидим в тишине…»</vt:lpstr>
      <vt:lpstr>Наполнение центра:</vt:lpstr>
      <vt:lpstr> Познавательное развитие. Опытно - экспериментальный центр  «Лаборатория Знайки» </vt:lpstr>
      <vt:lpstr>Наполнение центра:</vt:lpstr>
      <vt:lpstr>Логико- математический центр «Веселый счет»</vt:lpstr>
      <vt:lpstr>Наполнение центра:</vt:lpstr>
      <vt:lpstr>Туристско - краеведческийцентр «Познаем мир»</vt:lpstr>
      <vt:lpstr>Наполнение центра:</vt:lpstr>
      <vt:lpstr>   Речевое развитие. Центр грамотности и речевого развития «Говорунок».  </vt:lpstr>
      <vt:lpstr>Наполнение центра:</vt:lpstr>
      <vt:lpstr>Мини - библиотека  «Книжное царство»</vt:lpstr>
      <vt:lpstr>Наполнение центра:</vt:lpstr>
      <vt:lpstr>   Физическое развитие: Спортивно - оздоровительный центр  «Будь здоров!»   </vt:lpstr>
      <vt:lpstr>Наполнение центра:</vt:lpstr>
      <vt:lpstr>Художественно- эстетическое развитие Творческая мастерская  «Умелые руки» </vt:lpstr>
      <vt:lpstr>Наполнение центра:</vt:lpstr>
      <vt:lpstr>Академия музыки и театра «Золотой ключик»</vt:lpstr>
      <vt:lpstr>Наполнение центра:</vt:lpstr>
      <vt:lpstr>Итоговое мероприятие</vt:lpstr>
      <vt:lpstr>Макросреда</vt:lpstr>
      <vt:lpstr>План - схема группы :</vt:lpstr>
      <vt:lpstr>Слайд 32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окружающий мир</dc:subject>
  <dc:creator>corowina</dc:creator>
  <cp:lastModifiedBy>Ант</cp:lastModifiedBy>
  <cp:revision>168</cp:revision>
  <dcterms:created xsi:type="dcterms:W3CDTF">2014-06-09T16:54:14Z</dcterms:created>
  <dcterms:modified xsi:type="dcterms:W3CDTF">2022-01-05T09:36:54Z</dcterms:modified>
</cp:coreProperties>
</file>